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  <p:sldId id="264" r:id="rId3"/>
    <p:sldId id="280" r:id="rId4"/>
    <p:sldId id="257" r:id="rId5"/>
    <p:sldId id="260" r:id="rId6"/>
    <p:sldId id="259" r:id="rId7"/>
    <p:sldId id="265" r:id="rId8"/>
    <p:sldId id="272" r:id="rId9"/>
    <p:sldId id="270" r:id="rId10"/>
    <p:sldId id="271" r:id="rId11"/>
    <p:sldId id="273" r:id="rId12"/>
    <p:sldId id="263" r:id="rId13"/>
    <p:sldId id="262" r:id="rId14"/>
    <p:sldId id="261" r:id="rId15"/>
    <p:sldId id="274" r:id="rId16"/>
    <p:sldId id="276" r:id="rId17"/>
    <p:sldId id="275" r:id="rId18"/>
    <p:sldId id="278" r:id="rId19"/>
    <p:sldId id="279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479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4654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5295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6305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0062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2739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3768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588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075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89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266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405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510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677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311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915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466BF-0D4C-4BD1-A471-DDEC15ECAA69}" type="datetimeFigureOut">
              <a:rPr lang="hu-HU" smtClean="0"/>
              <a:t>2020.05.11.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E448B5-C885-4540-A8EB-7E522CA62D7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673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u-HU" smtClean="0"/>
              <a:t>Táplálkozz egészségesen!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004900" y="3655054"/>
            <a:ext cx="6400800" cy="1752600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32770" name="Picture 2" descr="https://tse1.mm.bing.net/th?id=OIP.PjYft6AXnZD0wvRZg_VJIAHaEo&amp;pid=Api&amp;P=0&amp;w=246&amp;h=1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071678"/>
            <a:ext cx="3929090" cy="2459676"/>
          </a:xfrm>
          <a:prstGeom prst="rect">
            <a:avLst/>
          </a:prstGeom>
          <a:noFill/>
        </p:spPr>
      </p:pic>
      <p:pic>
        <p:nvPicPr>
          <p:cNvPr id="32772" name="Picture 4" descr="https://tse3.mm.bing.net/th?id=OIP.cSLL5DfoLHOMsCLW6h9gpwHaEL&amp;pid=Api&amp;P=0&amp;w=276&amp;h=1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786190"/>
            <a:ext cx="4550051" cy="257176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Kihagysz étkezéseket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A vékony ember titka az</a:t>
            </a:r>
            <a:r>
              <a:rPr lang="hu-HU" dirty="0"/>
              <a:t>, hogy egy nap sokszor esznek keveset, így a bevitt tápanyagot folyamatosan le tudják bontani, nincs a szervezetük hirtelen megterhelve. Bizonyára te is megfigyelted már, hogyha kihagysz étkezéseket, akkor, amikor ételhez jutsz, a normál mennyiség többszörösét is képes vagy magadba tömni. Ezen nincs mit csodálkozni, ugyanis ekkor a vércukorszinted leesik, az étvágyad pedig megnő. Ha megálljt tudnál magadnak parancsolni, és a szokásos adagodat kimérni, akkor ezzel nem is lenne nagy probléma, de ha sokáig fennáll ez az éhező állapot, akkor a tested vészhelyzetként fogja ezt felfogni: ha legközelebb eszel, akkor azt bizony zsírok formájában elraktározza a következő éhínséges időkre. Ezért ha lehet, próbáld meg tartani a napi ötszöri étkezést</a:t>
            </a:r>
            <a:r>
              <a:rPr lang="hu-HU" dirty="0" smtClean="0"/>
              <a:t>!</a:t>
            </a:r>
          </a:p>
          <a:p>
            <a:r>
              <a:rPr lang="hu-HU" dirty="0" smtClean="0"/>
              <a:t>Reggeli</a:t>
            </a:r>
          </a:p>
          <a:p>
            <a:r>
              <a:rPr lang="hu-HU" dirty="0" smtClean="0"/>
              <a:t>Tízórai </a:t>
            </a:r>
          </a:p>
          <a:p>
            <a:r>
              <a:rPr lang="hu-HU" dirty="0" smtClean="0"/>
              <a:t>Ebéd</a:t>
            </a:r>
          </a:p>
          <a:p>
            <a:r>
              <a:rPr lang="hu-HU" dirty="0" smtClean="0"/>
              <a:t>Uzsonna</a:t>
            </a:r>
          </a:p>
          <a:p>
            <a:r>
              <a:rPr lang="hu-HU" dirty="0" smtClean="0"/>
              <a:t>Vacsora</a:t>
            </a:r>
            <a:endParaRPr lang="hu-HU" dirty="0"/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Fehérje-szénhidrát arány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N</a:t>
            </a:r>
            <a:r>
              <a:rPr lang="hu-HU" dirty="0" smtClean="0"/>
              <a:t>yugodtan </a:t>
            </a:r>
            <a:r>
              <a:rPr lang="hu-HU" dirty="0"/>
              <a:t>egyél szénhidrátokat is. Az azonban nem mindegy, hogy mivel kombinálod! Figyelj oda, hogy ne vegyítsd fehérjékkel, mivel úgy sokkal nehezebben tudja a szervezet lebontani. A hamburger például mindkettőt tartalmazza, és az elégetéséhez 6-8 óra szükséges, míg ha külön fogyasztod őket (húst és a zsemlét),  akkor 3-4 óra is elegendő hozzá. Máskülönben puffadással és gázképződéssel számolhatsz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7170" name="Picture 2" descr="https://tse4.mm.bing.net/th?id=OIP.iUbhCi3AYzUXbmaolevBhwHaHa&amp;pid=Api&amp;P=0&amp;w=300&amp;h=3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643446"/>
            <a:ext cx="2214554" cy="221455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elhízás fajtái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Alma típusú ( hasra lokalizálódik)</a:t>
            </a:r>
          </a:p>
          <a:p>
            <a:r>
              <a:rPr lang="hu-HU" dirty="0" smtClean="0"/>
              <a:t>Körte típusú ( combra és fenékre lokalizálódik)</a:t>
            </a:r>
            <a:endParaRPr lang="hu-HU" dirty="0"/>
          </a:p>
        </p:txBody>
      </p:sp>
      <p:pic>
        <p:nvPicPr>
          <p:cNvPr id="15362" name="Picture 2" descr="https://tse4.mm.bing.net/th?id=OIP.U01qoM_uJIY77v-kMUm87AHaDN&amp;pid=Api&amp;P=0&amp;w=363&amp;h=1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592" y="3326719"/>
            <a:ext cx="6276529" cy="271464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Az elhízás mértékét meghatározhatjuk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800" dirty="0" smtClean="0">
                <a:latin typeface="+mj-lt"/>
              </a:rPr>
              <a:t>Az elhízás mértékét meghatározhatjuk</a:t>
            </a:r>
          </a:p>
          <a:p>
            <a:pPr>
              <a:buClr>
                <a:srgbClr val="FF9933"/>
              </a:buClr>
              <a:buNone/>
              <a:defRPr/>
            </a:pPr>
            <a:r>
              <a:rPr lang="hu-HU" sz="2800" dirty="0">
                <a:latin typeface="+mj-lt"/>
                <a:cs typeface="Arial" charset="0"/>
              </a:rPr>
              <a:t>BMI értékei:</a:t>
            </a:r>
          </a:p>
          <a:p>
            <a:pPr>
              <a:buClr>
                <a:srgbClr val="FF9933"/>
              </a:buClr>
              <a:buNone/>
              <a:defRPr/>
            </a:pPr>
            <a:r>
              <a:rPr lang="hu-HU" sz="2800" dirty="0">
                <a:latin typeface="+mj-lt"/>
                <a:cs typeface="Arial" charset="0"/>
              </a:rPr>
              <a:t>18,5 és 25 között normális</a:t>
            </a:r>
          </a:p>
          <a:p>
            <a:pPr>
              <a:buClr>
                <a:srgbClr val="FF9933"/>
              </a:buClr>
              <a:buNone/>
              <a:defRPr/>
            </a:pPr>
            <a:r>
              <a:rPr lang="hu-HU" sz="2800" dirty="0">
                <a:latin typeface="+mj-lt"/>
                <a:cs typeface="Arial" charset="0"/>
              </a:rPr>
              <a:t>25 - 30 között túlsúly</a:t>
            </a:r>
          </a:p>
          <a:p>
            <a:pPr>
              <a:buClr>
                <a:srgbClr val="FF9933"/>
              </a:buClr>
              <a:buNone/>
              <a:defRPr/>
            </a:pPr>
            <a:r>
              <a:rPr lang="hu-HU" sz="2800" dirty="0">
                <a:latin typeface="+mj-lt"/>
                <a:cs typeface="Arial" charset="0"/>
              </a:rPr>
              <a:t>30 felett elhízás</a:t>
            </a:r>
          </a:p>
          <a:p>
            <a:pPr>
              <a:buClr>
                <a:srgbClr val="FF9933"/>
              </a:buClr>
              <a:buNone/>
              <a:defRPr/>
            </a:pPr>
            <a:r>
              <a:rPr lang="hu-HU" sz="2800" dirty="0">
                <a:latin typeface="+mj-lt"/>
                <a:cs typeface="Arial" charset="0"/>
              </a:rPr>
              <a:t>40 felett súlyos elhízásról beszélünk</a:t>
            </a:r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Energiaegyensúly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7410" name="Picture 2" descr="https://tse3.mm.bing.net/th?id=OIP.fGvXht-8znjgyKADO2xOlAHaFj&amp;pid=Api&amp;P=0&amp;w=216&amp;h=1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143116"/>
            <a:ext cx="3429022" cy="2571768"/>
          </a:xfrm>
          <a:prstGeom prst="rect">
            <a:avLst/>
          </a:prstGeom>
          <a:noFill/>
        </p:spPr>
      </p:pic>
      <p:pic>
        <p:nvPicPr>
          <p:cNvPr id="17412" name="Picture 4" descr="https://tse4.mm.bing.net/th?id=OIP.0crzEKgWFefKeok8OMzJawHaD0&amp;pid=Api&amp;P=0&amp;w=358&amp;h=18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643050"/>
            <a:ext cx="4423747" cy="2286016"/>
          </a:xfrm>
          <a:prstGeom prst="rect">
            <a:avLst/>
          </a:prstGeom>
          <a:noFill/>
        </p:spPr>
      </p:pic>
      <p:pic>
        <p:nvPicPr>
          <p:cNvPr id="17414" name="Picture 6" descr="https://tse4.mm.bing.net/th?id=OIP.f_Vm7WkyZsBuidEV7cqxBAHaEo&amp;pid=Api&amp;P=0&amp;w=274&amp;h=1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4214818"/>
            <a:ext cx="3857652" cy="242159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Néhány </a:t>
            </a:r>
            <a:r>
              <a:rPr lang="hu-HU" dirty="0" smtClean="0"/>
              <a:t>jó tanács </a:t>
            </a:r>
            <a:r>
              <a:rPr lang="hu-HU" dirty="0" smtClean="0"/>
              <a:t>a bevásárláshoz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Mindig légy kritikus,ne engedj a reklám hatásainak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Olvassuk el a boltban a termékek ismertetőjét</a:t>
            </a:r>
          </a:p>
          <a:p>
            <a:pPr marL="514350" indent="-514350">
              <a:buFont typeface="+mj-lt"/>
              <a:buAutoNum type="arabicPeriod"/>
            </a:pPr>
            <a:r>
              <a:rPr lang="hu-HU" u="sng" dirty="0"/>
              <a:t>Átgondoltság</a:t>
            </a:r>
            <a:r>
              <a:rPr lang="hu-HU" dirty="0" smtClean="0"/>
              <a:t>: Gondolkozzunk </a:t>
            </a:r>
            <a:r>
              <a:rPr lang="hu-HU" dirty="0"/>
              <a:t>előre, hogy mit szeretnénk enni, főzni és bevásárló listával készülve induljunk el. Így rövidebb idő alatt és hatékonyabban tudjuk végezni </a:t>
            </a:r>
            <a:r>
              <a:rPr lang="hu-HU" dirty="0" smtClean="0"/>
              <a:t>a nyersanyag </a:t>
            </a:r>
            <a:r>
              <a:rPr lang="hu-HU" dirty="0"/>
              <a:t>beszerzést valamint több napra előre tudunk gondoskodni </a:t>
            </a:r>
            <a:r>
              <a:rPr lang="hu-HU" dirty="0" smtClean="0"/>
              <a:t>az </a:t>
            </a:r>
            <a:r>
              <a:rPr lang="hu-HU" dirty="0"/>
              <a:t>ellátásáról.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Néhány jó tanács a bevásárláshoz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4. </a:t>
            </a:r>
            <a:r>
              <a:rPr lang="hu-HU" u="sng" dirty="0" smtClean="0"/>
              <a:t>Frissesség</a:t>
            </a:r>
            <a:r>
              <a:rPr lang="hu-HU" u="sng" dirty="0"/>
              <a:t>:</a:t>
            </a:r>
            <a:r>
              <a:rPr lang="hu-HU" dirty="0"/>
              <a:t> Vásároljunk bátran idényjellegű zöldségeket és gyümölcsöket, ne mellőzzük őket a napi étrendből. Fontos, azonban hogy először ezeket használjunk fel </a:t>
            </a:r>
            <a:r>
              <a:rPr lang="hu-HU" dirty="0" smtClean="0"/>
              <a:t>.Kész és félkész termékek kerülése!</a:t>
            </a:r>
          </a:p>
          <a:p>
            <a:pPr>
              <a:buNone/>
            </a:pPr>
            <a:r>
              <a:rPr lang="hu-HU" dirty="0" smtClean="0"/>
              <a:t>5. </a:t>
            </a:r>
            <a:r>
              <a:rPr lang="hu-HU" u="sng" dirty="0" smtClean="0"/>
              <a:t>Tárolás</a:t>
            </a:r>
            <a:r>
              <a:rPr lang="hu-HU" u="sng" dirty="0"/>
              <a:t>:</a:t>
            </a:r>
            <a:r>
              <a:rPr lang="hu-HU" dirty="0"/>
              <a:t> Száraz árukból </a:t>
            </a:r>
            <a:r>
              <a:rPr lang="hu-HU" dirty="0" err="1"/>
              <a:t>pl</a:t>
            </a:r>
            <a:r>
              <a:rPr lang="hu-HU" dirty="0"/>
              <a:t>: tésztafélék, rizs, liszt nem szükséges nagyobb mennyiséget tartalékolnunk. Mert a helytelen tárolás és helyszűke miatt minőségromlásnak tesszük ki a termékeket és megeshet, hogy a végén molyosodás vagy egyéb károsodás miatt fogyasztásra alkalmatlanná válik. A földes árukat, mint pl. burgonya, répafélék, cékla stb. otthon hűvös helyen tároljuk.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Néhány </a:t>
            </a:r>
            <a:r>
              <a:rPr lang="hu-HU" dirty="0" smtClean="0"/>
              <a:t>jó tanács </a:t>
            </a:r>
            <a:r>
              <a:rPr lang="hu-HU" dirty="0" smtClean="0"/>
              <a:t>bevásárláshoz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u-HU" sz="2400" dirty="0" smtClean="0"/>
              <a:t>6. mélyhűtött </a:t>
            </a:r>
            <a:r>
              <a:rPr lang="hu-HU" sz="2400" dirty="0"/>
              <a:t>zöldségeket és </a:t>
            </a:r>
            <a:r>
              <a:rPr lang="hu-HU" sz="2400" dirty="0" smtClean="0"/>
              <a:t>gyümölcsöket válasszunk a konzervek helyett (tartósítószer)</a:t>
            </a:r>
          </a:p>
          <a:p>
            <a:pPr>
              <a:buNone/>
            </a:pPr>
            <a:r>
              <a:rPr lang="hu-HU" sz="2400" dirty="0" smtClean="0"/>
              <a:t>7. Vaj vagy margarin</a:t>
            </a:r>
          </a:p>
          <a:p>
            <a:pPr>
              <a:buNone/>
            </a:pPr>
            <a:r>
              <a:rPr lang="hu-HU" sz="2400" dirty="0" smtClean="0"/>
              <a:t>8. A vaj tejből készül,80 % tejzsírt tartalmaz</a:t>
            </a:r>
            <a:r>
              <a:rPr lang="hu-HU" sz="2400" dirty="0" smtClean="0"/>
              <a:t>. Benne </a:t>
            </a:r>
            <a:r>
              <a:rPr lang="hu-HU" sz="2400" dirty="0" smtClean="0"/>
              <a:t>van a tejben megtalálható összes zsírban oldódó vitamin és a rákellenes </a:t>
            </a:r>
            <a:r>
              <a:rPr lang="hu-HU" sz="2400" dirty="0" err="1" smtClean="0"/>
              <a:t>linolsav</a:t>
            </a:r>
            <a:r>
              <a:rPr lang="hu-HU" sz="2400" dirty="0" smtClean="0"/>
              <a:t>. Margarin </a:t>
            </a:r>
            <a:r>
              <a:rPr lang="hu-HU" sz="2400" dirty="0" smtClean="0"/>
              <a:t>ezeket nem tartalmazza</a:t>
            </a:r>
          </a:p>
          <a:p>
            <a:pPr>
              <a:buNone/>
            </a:pPr>
            <a:r>
              <a:rPr lang="hu-HU" sz="2400" dirty="0" smtClean="0"/>
              <a:t>9. Margarin:folyékony növényi </a:t>
            </a:r>
            <a:r>
              <a:rPr lang="hu-HU" sz="2400" dirty="0" err="1" smtClean="0"/>
              <a:t>olajat</a:t>
            </a:r>
            <a:r>
              <a:rPr lang="hu-HU" sz="2400" dirty="0" smtClean="0"/>
              <a:t> </a:t>
            </a:r>
            <a:r>
              <a:rPr lang="hu-HU" sz="2400" dirty="0" smtClean="0"/>
              <a:t>hidrogénezéssel megszilárdítják!Biológiailag </a:t>
            </a:r>
            <a:r>
              <a:rPr lang="hu-HU" sz="2400" dirty="0" smtClean="0"/>
              <a:t>értékes anyagokat nem tartalmaz!</a:t>
            </a:r>
            <a:endParaRPr lang="hu-HU" sz="2400" dirty="0"/>
          </a:p>
        </p:txBody>
      </p:sp>
      <p:pic>
        <p:nvPicPr>
          <p:cNvPr id="5122" name="Picture 2" descr="https://tse4.mm.bing.net/th?id=OIP.B-7KAisP7m1NU0OWBS4rWgAAAA&amp;pid=Api&amp;P=0&amp;w=222&amp;h=1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61724" y="4437112"/>
            <a:ext cx="1972270" cy="1368152"/>
          </a:xfrm>
          <a:prstGeom prst="rect">
            <a:avLst/>
          </a:prstGeom>
          <a:noFill/>
        </p:spPr>
      </p:pic>
      <p:pic>
        <p:nvPicPr>
          <p:cNvPr id="5124" name="Picture 4" descr="https://tse3.mm.bing.net/th?id=OIP.Ydzs1cgG3gaz7Ui0PN8PygHaEN&amp;pid=Api&amp;P=0&amp;w=276&amp;h=1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95281" y="232698"/>
            <a:ext cx="2628900" cy="149542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Néhány </a:t>
            </a:r>
            <a:r>
              <a:rPr lang="hu-HU" dirty="0" smtClean="0"/>
              <a:t>jó tanács </a:t>
            </a:r>
            <a:r>
              <a:rPr lang="hu-HU" dirty="0" smtClean="0"/>
              <a:t>bevásárláshoz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10. Ne vegyen és ne egyen színezett élelmiszereket,legfeljebb ha természetes eredetű színezéket tartalmaz</a:t>
            </a:r>
            <a:r>
              <a:rPr lang="hu-HU" dirty="0" smtClean="0"/>
              <a:t>!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11. Üdítők helyett fogyasszon tiszta vizet</a:t>
            </a:r>
            <a:r>
              <a:rPr lang="hu-HU" dirty="0" smtClean="0"/>
              <a:t>!</a:t>
            </a:r>
          </a:p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dirty="0" smtClean="0"/>
              <a:t>12</a:t>
            </a:r>
            <a:r>
              <a:rPr lang="hu-HU" dirty="0" smtClean="0"/>
              <a:t>. Mértékkel vegyünk füstölt és pácolt készítményeket. A pácolt termékeket ,ha grillezzük,akkor a nitrit maradékából rákkeltő nitrátok képződnek!</a:t>
            </a:r>
            <a:endParaRPr lang="hu-HU" dirty="0"/>
          </a:p>
        </p:txBody>
      </p:sp>
      <p:pic>
        <p:nvPicPr>
          <p:cNvPr id="2050" name="Picture 2" descr="https://tse4.mm.bing.net/th?id=OIP.97Y_nsVlIj9M1Q6lFnlmywHaHa&amp;pid=Api&amp;P=0&amp;w=300&amp;h=3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488" y="2571744"/>
            <a:ext cx="1714512" cy="17859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Összegzés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dirty="0"/>
              <a:t>Mindig törekedj az </a:t>
            </a:r>
            <a:r>
              <a:rPr lang="hu-HU" u="sng" dirty="0"/>
              <a:t>egészséges táplálkozásra</a:t>
            </a:r>
            <a:r>
              <a:rPr lang="hu-HU" dirty="0"/>
              <a:t> az ételek megfelelő és kiegyensúlyozott kiválasztásával. </a:t>
            </a:r>
          </a:p>
          <a:p>
            <a:r>
              <a:rPr lang="hu-HU" dirty="0"/>
              <a:t>Olyan ételeket fogyassz, amelyek energiát adnak. Korlátozd a kenyér, a tésztafélék, a burgonya és az édességek fogyasztását, és a szénhidrátbevitel nagyobbik részét gyümölcsök és egyéb alacsony vagy közepes </a:t>
            </a:r>
            <a:r>
              <a:rPr lang="hu-HU" u="sng" dirty="0" err="1"/>
              <a:t>glikémiás</a:t>
            </a:r>
            <a:r>
              <a:rPr lang="hu-HU" u="sng" dirty="0"/>
              <a:t> indexű</a:t>
            </a:r>
            <a:r>
              <a:rPr lang="hu-HU" dirty="0"/>
              <a:t> tápanyagok (például zabkorpa) fogyasztásából fedezd.</a:t>
            </a:r>
          </a:p>
          <a:p>
            <a:r>
              <a:rPr lang="hu-HU" dirty="0"/>
              <a:t>Lehetőleg ne hagyd ki a reggelit, különben ebédre sokkal többet ennél. Étkezz rendszeresen és naponta többször (reggeli, tízórai, ebéd, uzsonna, vacsora), de egyszerre csak kis mennyiséget.</a:t>
            </a:r>
          </a:p>
          <a:p>
            <a:r>
              <a:rPr lang="hu-HU" dirty="0"/>
              <a:t>Lefekvés előtt másfél-két órával már ne egyél, vagy legalábbis ne zsíros és nehéz ételeket, amelyeket a szervezet csak lassan tud lebontani.</a:t>
            </a:r>
          </a:p>
          <a:p>
            <a:r>
              <a:rPr lang="hu-HU" dirty="0"/>
              <a:t>Gondolj minden nap a megfelelő folyadékbevitelre: igyál sok vizet, friss gyümölcsök levét és teát. Kedvező élettani hatásai miatt a </a:t>
            </a:r>
            <a:r>
              <a:rPr lang="hu-HU" u="sng" dirty="0"/>
              <a:t>zöld teát</a:t>
            </a:r>
            <a:r>
              <a:rPr lang="hu-HU" dirty="0"/>
              <a:t> ajánlom rendszeres fogyasztásra.</a:t>
            </a:r>
          </a:p>
          <a:p>
            <a:r>
              <a:rPr lang="hu-HU" dirty="0"/>
              <a:t>Csoki vagy chips helyett fogyassz inkább friss vagy cukrozatlan aszalt gyümölcsöt, dióféléket vagy </a:t>
            </a:r>
            <a:r>
              <a:rPr lang="hu-HU" dirty="0" smtClean="0"/>
              <a:t>mandulát,zöldségféléket.</a:t>
            </a:r>
            <a:endParaRPr lang="hu-HU" dirty="0"/>
          </a:p>
          <a:p>
            <a:r>
              <a:rPr lang="hu-HU" dirty="0"/>
              <a:t>Törekedj a megfelelő testsúly megőrzésére. Az ételeket a napi testmozgásnak megfelelően válaszd ki, minél többet mozogsz, annál több energiára van szükséged.</a:t>
            </a:r>
          </a:p>
          <a:p>
            <a:r>
              <a:rPr lang="hu-HU" dirty="0"/>
              <a:t>A napi tápanyagbevitel elengedhetetlen része a rostok biztosítása. Egyél sok zöldséget, salátát és rostos ételt.</a:t>
            </a:r>
          </a:p>
          <a:p>
            <a:r>
              <a:rPr lang="hu-HU" dirty="0"/>
              <a:t>Amennyiben kiegyensúlyozottan táplálkozol, minden tápanyagcsoport bejut a szervezetedbe. </a:t>
            </a:r>
            <a:r>
              <a:rPr lang="hu-HU" dirty="0" smtClean="0"/>
              <a:t>Rendszeres </a:t>
            </a:r>
            <a:r>
              <a:rPr lang="hu-HU" dirty="0"/>
              <a:t>sportolás esetén ne feledkezz meg a </a:t>
            </a:r>
            <a:r>
              <a:rPr lang="hu-HU" u="sng" dirty="0"/>
              <a:t>megfelelő szénhidrátbevitelről</a:t>
            </a:r>
            <a:r>
              <a:rPr lang="hu-HU" dirty="0"/>
              <a:t> sem, mert az ad energiát a teljesítményhez.</a:t>
            </a:r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620688"/>
            <a:ext cx="6347713" cy="1320800"/>
          </a:xfrm>
        </p:spPr>
        <p:txBody>
          <a:bodyPr>
            <a:normAutofit/>
          </a:bodyPr>
          <a:lstStyle/>
          <a:p>
            <a:r>
              <a:rPr lang="hu-HU" sz="5400" dirty="0" smtClean="0"/>
              <a:t>Okos-tányér</a:t>
            </a:r>
            <a:endParaRPr lang="hu-HU" sz="5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felnőttek és gyerekek napi étkezésének helyes arányai tulajdonképpen megegyeznek; nagyjából </a:t>
            </a:r>
            <a:r>
              <a:rPr lang="hu-HU" b="1" dirty="0"/>
              <a:t>az étrend felét a zöldségeknek és gyümölcsöknek kellene kitenniük, a másik felén osztoznak a gabonafélék</a:t>
            </a:r>
            <a:r>
              <a:rPr lang="hu-HU" dirty="0"/>
              <a:t>, például a kenyér, péksütemény, tésztafélék, </a:t>
            </a:r>
            <a:r>
              <a:rPr lang="hu-HU" b="1" dirty="0"/>
              <a:t>valamint a húsok, halak, tojás, tej és tejtermékek.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https://egeszseg.ujbuda.hu/sites/default/files/styles/large/public/attachments/pictures/egeszsegujbudahu/2017_09/okos-tanyer_uj.jpg?itok=gNaMo7f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42852"/>
            <a:ext cx="6477000" cy="65341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egészségmegőrzés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hu-HU" dirty="0" smtClean="0"/>
              <a:t>Egészséges táplálkozás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hu-HU" dirty="0" smtClean="0"/>
              <a:t>Több mozgás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hu-HU" dirty="0" smtClean="0"/>
              <a:t>Stressz tűrés</a:t>
            </a:r>
            <a:r>
              <a:rPr lang="hu-HU" dirty="0" smtClean="0"/>
              <a:t>, </a:t>
            </a:r>
            <a:r>
              <a:rPr lang="hu-HU" dirty="0" smtClean="0"/>
              <a:t>stressz kezelés</a:t>
            </a:r>
            <a:endParaRPr lang="hu-HU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hu-HU" dirty="0" smtClean="0"/>
              <a:t>Baleset megelőzés</a:t>
            </a:r>
            <a:endParaRPr lang="hu-HU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hu-HU" dirty="0" smtClean="0"/>
              <a:t>Nem dohányzás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hu-HU" dirty="0" smtClean="0"/>
              <a:t>Mérsékelt alkoholfogyasztás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hu-HU" dirty="0" smtClean="0"/>
              <a:t>Drogtagadás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hu-HU" dirty="0" smtClean="0"/>
              <a:t>Időben orvoshoz fordulás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hu-HU" dirty="0" smtClean="0"/>
              <a:t>Együttműködés az egészségüggyel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hu-HU" dirty="0" smtClean="0"/>
              <a:t>Környezettisztelet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hu-HU" dirty="0" smtClean="0"/>
              <a:t>Személyi higiénia</a:t>
            </a:r>
          </a:p>
          <a:p>
            <a:endParaRPr lang="hu-HU" dirty="0"/>
          </a:p>
        </p:txBody>
      </p:sp>
      <p:pic>
        <p:nvPicPr>
          <p:cNvPr id="21508" name="Picture 4" descr="https://tse1.mm.bing.net/th?id=OIP.8KCt8Lx-sy41SIjKxmuWCgHaHa&amp;pid=Api&amp;P=0&amp;w=300&amp;h=3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00" y="1214422"/>
            <a:ext cx="3571900" cy="335758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 helytelen táplálkozási szokások miatt kialakuló betegségek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Az </a:t>
            </a:r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elhízás,ami </a:t>
            </a:r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önmagában is káros, de az igazi veszélyt az jelenti, hogy sok betegség kialakulásának kockázatát növeli, pl.:</a:t>
            </a:r>
          </a:p>
          <a:p>
            <a:pPr>
              <a:lnSpc>
                <a:spcPct val="90000"/>
              </a:lnSpc>
            </a:pPr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Szívbetegségek</a:t>
            </a:r>
          </a:p>
          <a:p>
            <a:pPr>
              <a:lnSpc>
                <a:spcPct val="90000"/>
              </a:lnSpc>
            </a:pPr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Magas vérnyomás, stroke( szélütés)</a:t>
            </a:r>
          </a:p>
          <a:p>
            <a:pPr>
              <a:lnSpc>
                <a:spcPct val="90000"/>
              </a:lnSpc>
            </a:pPr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Érelmeszesedés</a:t>
            </a:r>
          </a:p>
          <a:p>
            <a:pPr>
              <a:lnSpc>
                <a:spcPct val="90000"/>
              </a:lnSpc>
            </a:pPr>
            <a:r>
              <a:rPr lang="hu-HU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II</a:t>
            </a:r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. típusú </a:t>
            </a:r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cukorbetegség</a:t>
            </a:r>
          </a:p>
          <a:p>
            <a:pPr>
              <a:lnSpc>
                <a:spcPct val="90000"/>
              </a:lnSpc>
            </a:pPr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Emlő-méhtest, vastagbélrák, prosztatarák és epehólyagrák </a:t>
            </a:r>
          </a:p>
          <a:p>
            <a:pPr>
              <a:lnSpc>
                <a:spcPct val="90000"/>
              </a:lnSpc>
            </a:pPr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Mozgásszervi megbetegedések </a:t>
            </a:r>
          </a:p>
          <a:p>
            <a:pPr>
              <a:lnSpc>
                <a:spcPct val="90000"/>
              </a:lnSpc>
            </a:pPr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Légző rendszer </a:t>
            </a:r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megbetegedései</a:t>
            </a:r>
          </a:p>
          <a:p>
            <a:r>
              <a:rPr lang="hu-H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További probléma: önbecsülés csökken, előítéletek, diszkrimináció</a:t>
            </a:r>
          </a:p>
          <a:p>
            <a:endParaRPr lang="hu-HU" b="1" dirty="0">
              <a:effectLst>
                <a:outerShdw blurRad="38100" dist="38100" dir="2700000" algn="tl">
                  <a:srgbClr val="C0C0C0"/>
                </a:outerShdw>
              </a:effectLst>
              <a:latin typeface="Arial HU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00" y="2553157"/>
            <a:ext cx="2234664" cy="1547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Túlsúly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világ népessége túlsúlyosodik. A gyermek- és serdülőkorban kialakult túlsúly és elhízás jelentős részben megmarad felnőttkorban is.</a:t>
            </a:r>
          </a:p>
          <a:p>
            <a:r>
              <a:rPr lang="hu-HU" dirty="0" smtClean="0"/>
              <a:t>Magyarországon a felnőtt lakosság mintegy 40 %-a túlsúlyos és 20 %-a elhízott, vagyis a népesség mintegy kétharmada érintett.</a:t>
            </a:r>
          </a:p>
          <a:p>
            <a:r>
              <a:rPr lang="hu-HU" dirty="0"/>
              <a:t>T</a:t>
            </a:r>
            <a:r>
              <a:rPr lang="hu-HU" dirty="0" smtClean="0"/>
              <a:t>öbbet eszünk, mint amennyit mozgunk.</a:t>
            </a:r>
          </a:p>
          <a:p>
            <a:endParaRPr lang="hu-HU" dirty="0"/>
          </a:p>
        </p:txBody>
      </p:sp>
      <p:pic>
        <p:nvPicPr>
          <p:cNvPr id="19460" name="Picture 4" descr="https://tse4.mm.bing.net/th?id=OIP.wi9h80WF973I7Y9E10SekAHaE8&amp;pid=Api&amp;P=0&amp;w=258&amp;h=17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960" y="379410"/>
            <a:ext cx="2285984" cy="152398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Túlsúly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/>
              <a:t>A TÚLSÚLYÉRT ÉS AZ EBBŐL FAKADÓ EGÉSZSÉGÜGYI PROBLÉMÁKÉRT NEMCSAK A HELYTELEN TÁPANYAGOK OKOLHATÓAK, HANEM AZ, HOGY MIT, HOGYAN, ÉS </a:t>
            </a:r>
            <a:r>
              <a:rPr lang="hu-HU" sz="2000" dirty="0" smtClean="0"/>
              <a:t>MILYEN </a:t>
            </a:r>
            <a:r>
              <a:rPr lang="hu-HU" sz="2000" dirty="0"/>
              <a:t>KÖRÜLMÉNYEK KÖZT ESZÜNK.</a:t>
            </a:r>
          </a:p>
        </p:txBody>
      </p:sp>
      <p:pic>
        <p:nvPicPr>
          <p:cNvPr id="13314" name="Picture 2" descr="https://tse2.mm.bing.net/th?id=OIP.r1pA4T0Hmdl9I0Yv_rrpbQHaFj&amp;pid=Api&amp;P=0&amp;w=223&amp;h=1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876"/>
            <a:ext cx="2655112" cy="2000264"/>
          </a:xfrm>
          <a:prstGeom prst="rect">
            <a:avLst/>
          </a:prstGeom>
          <a:noFill/>
        </p:spPr>
      </p:pic>
      <p:pic>
        <p:nvPicPr>
          <p:cNvPr id="13316" name="Picture 4" descr="https://tse3.mm.bing.net/th?id=OIP.CQ4TAuU549oiWSaUCYdosgHaGN&amp;pid=Api&amp;P=0&amp;w=188&amp;h=1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500438"/>
            <a:ext cx="2380059" cy="2000264"/>
          </a:xfrm>
          <a:prstGeom prst="rect">
            <a:avLst/>
          </a:prstGeom>
          <a:noFill/>
        </p:spPr>
      </p:pic>
      <p:pic>
        <p:nvPicPr>
          <p:cNvPr id="13318" name="Picture 6" descr="https://tse3.mm.bing.net/th?id=OIP.FJjkBdvz37ZmO6oOpYYbZgHaE6&amp;pid=Api&amp;P=0&amp;w=257&amp;h=1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714752"/>
            <a:ext cx="2447925" cy="16287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 csinálj közben mást!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2600" dirty="0" smtClean="0"/>
              <a:t>Sokak </a:t>
            </a:r>
            <a:r>
              <a:rPr lang="hu-HU" sz="2600" dirty="0"/>
              <a:t>előtt mindig van valami nassolnivaló, amikor dolgoznak, vagy a tévé előtt </a:t>
            </a:r>
            <a:r>
              <a:rPr lang="hu-HU" sz="2600" dirty="0" smtClean="0"/>
              <a:t>ülnek. Az </a:t>
            </a:r>
            <a:r>
              <a:rPr lang="hu-HU" sz="2600" dirty="0"/>
              <a:t>eredmény ugyanaz: tetemes kalóriamennyiséget vagyunk képesek ekkor magunkhoz venni. S</a:t>
            </a:r>
            <a:r>
              <a:rPr lang="hu-HU" sz="2600" dirty="0" smtClean="0"/>
              <a:t>zinte </a:t>
            </a:r>
            <a:r>
              <a:rPr lang="hu-HU" sz="2600" dirty="0"/>
              <a:t>rutinszerűen nyúlunk valami nassolnivaló után, és sokszor még akkor is csipegetünk, mikor már nem vagyunk éhesek. A külső, zavaró tényezők gyakran elvonják a figyelmet arról, hogy már jól </a:t>
            </a:r>
            <a:r>
              <a:rPr lang="hu-HU" sz="2600" dirty="0" smtClean="0"/>
              <a:t>laktál</a:t>
            </a:r>
            <a:r>
              <a:rPr lang="hu-HU" sz="2600" dirty="0"/>
              <a:t>.</a:t>
            </a:r>
          </a:p>
          <a:p>
            <a:endParaRPr lang="hu-HU" dirty="0"/>
          </a:p>
        </p:txBody>
      </p:sp>
      <p:pic>
        <p:nvPicPr>
          <p:cNvPr id="8194" name="Picture 2" descr="https://tse3.mm.bing.net/th?id=OIP.s6d2Q8PURQUOWJLxHoC2lgHaE8&amp;pid=Api&amp;P=0&amp;w=252&amp;h=1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2160" y="271227"/>
            <a:ext cx="2523700" cy="1682467"/>
          </a:xfrm>
          <a:prstGeom prst="rect">
            <a:avLst/>
          </a:prstGeom>
          <a:noFill/>
        </p:spPr>
      </p:pic>
      <p:pic>
        <p:nvPicPr>
          <p:cNvPr id="8196" name="Picture 4" descr="https://tse4.mm.bing.net/th?id=OIP.5_Rf3NGsq2c-czGPVWs0vAAAAA&amp;pid=Api&amp;P=0&amp;w=230&amp;h=16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0232" y="5157192"/>
            <a:ext cx="2114546" cy="154453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Túl gyorsan eszel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Egész </a:t>
            </a:r>
            <a:r>
              <a:rPr lang="hu-HU" dirty="0"/>
              <a:t>nap rohanunk, felfokozott tempóban élünk, és ez az étkezésünkkel sincs </a:t>
            </a:r>
            <a:r>
              <a:rPr lang="hu-HU" dirty="0" smtClean="0"/>
              <a:t>másként. Ha </a:t>
            </a:r>
            <a:r>
              <a:rPr lang="hu-HU" dirty="0"/>
              <a:t>túlságosan is gyorsan kapkodod be a falatokat, az gyomorbántalmakhoz és felfúvódáshoz vezethet. </a:t>
            </a:r>
            <a:r>
              <a:rPr lang="hu-HU" dirty="0" smtClean="0"/>
              <a:t>A teljes </a:t>
            </a:r>
            <a:r>
              <a:rPr lang="hu-HU" dirty="0"/>
              <a:t>menü elfogyasztásához kb. 20-30 percre lenne szükség, mivel a szervezet csak így tudja végezni a munkáját. Ügyelj arra, hogy jól rágd meg az ételt, mivel az emésztés már a szájban megkezdődik, így ha ezt elmulasztod, a gyomrodra extra terhelés szakad.</a:t>
            </a:r>
            <a:br>
              <a:rPr lang="hu-HU" dirty="0"/>
            </a:br>
            <a:r>
              <a:rPr lang="hu-HU" dirty="0"/>
              <a:t>A másik, hogy kell egy kis idő, amíg a tested jelez az agynak, hogy jóllaktál: például egy nagy tányér pörköltet ha gyorsan eszel, akkor valószínűleg azt az utolsó falatig elfogyasztod, viszont ha lassan, megfontoltan csipegetsz belőle, akkor sokkal kevesebbet fogsz magadhoz venni.</a:t>
            </a:r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</TotalTime>
  <Words>529</Words>
  <Application>Microsoft Office PowerPoint</Application>
  <PresentationFormat>Diavetítés a képernyőre (4:3 oldalarány)</PresentationFormat>
  <Paragraphs>84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4" baseType="lpstr">
      <vt:lpstr>Arial</vt:lpstr>
      <vt:lpstr>Arial HU</vt:lpstr>
      <vt:lpstr>Trebuchet MS</vt:lpstr>
      <vt:lpstr>Wingdings 3</vt:lpstr>
      <vt:lpstr>Fazetta</vt:lpstr>
      <vt:lpstr>Táplálkozz egészségesen!</vt:lpstr>
      <vt:lpstr>Okos-tányér</vt:lpstr>
      <vt:lpstr>PowerPoint bemutató</vt:lpstr>
      <vt:lpstr>Az egészségmegőrzés</vt:lpstr>
      <vt:lpstr>A helytelen táplálkozási szokások miatt kialakuló betegségek</vt:lpstr>
      <vt:lpstr>Túlsúly</vt:lpstr>
      <vt:lpstr>Túlsúly</vt:lpstr>
      <vt:lpstr>Ne csinálj közben mást!</vt:lpstr>
      <vt:lpstr>Túl gyorsan eszel </vt:lpstr>
      <vt:lpstr>Kihagysz étkezéseket</vt:lpstr>
      <vt:lpstr>Fehérje-szénhidrát arány</vt:lpstr>
      <vt:lpstr>Az elhízás fajtái</vt:lpstr>
      <vt:lpstr>Az elhízás mértékét meghatározhatjuk</vt:lpstr>
      <vt:lpstr>Energiaegyensúly</vt:lpstr>
      <vt:lpstr>Néhány jó tanács a bevásárláshoz</vt:lpstr>
      <vt:lpstr>Néhány jó tanács a bevásárláshoz</vt:lpstr>
      <vt:lpstr>Néhány jó tanács bevásárláshoz</vt:lpstr>
      <vt:lpstr>Néhány jó tanács bevásárláshoz </vt:lpstr>
      <vt:lpstr>Összegzés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vagy, amit megeszel</dc:title>
  <dc:creator>Mester PC</dc:creator>
  <cp:lastModifiedBy>Kórház Siklósi</cp:lastModifiedBy>
  <cp:revision>24</cp:revision>
  <dcterms:created xsi:type="dcterms:W3CDTF">2020-05-02T14:42:08Z</dcterms:created>
  <dcterms:modified xsi:type="dcterms:W3CDTF">2020-05-11T06:33:25Z</dcterms:modified>
</cp:coreProperties>
</file>